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13" r:id="rId3"/>
    <p:sldId id="308" r:id="rId4"/>
    <p:sldId id="319" r:id="rId5"/>
    <p:sldId id="320" r:id="rId6"/>
    <p:sldId id="321" r:id="rId7"/>
    <p:sldId id="322" r:id="rId8"/>
    <p:sldId id="268" r:id="rId9"/>
    <p:sldId id="317" r:id="rId10"/>
    <p:sldId id="31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80" autoAdjust="0"/>
  </p:normalViewPr>
  <p:slideViewPr>
    <p:cSldViewPr snapToGrid="0">
      <p:cViewPr varScale="1">
        <p:scale>
          <a:sx n="85" d="100"/>
          <a:sy n="85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37D8-4660-4DFB-BE54-674B7963B40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99F5-3A7D-4ADF-8424-8E2B7BDE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0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C136-19E1-4CDE-8A7B-E96C472B001B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2FE9-53D1-4ADD-B2D6-C932B88D391E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762-BEEC-4B90-AC7B-141794A04795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D987-62A1-4D66-A57B-103BC5CA4B8D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52A9-6724-4BE1-9E38-18C1FB1B1B2F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70E-CC0C-48B3-AC69-F0185F197664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930-FE4A-43C5-B1E5-2A184D87F01C}" type="datetime1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ABD9-D5FE-48D2-8828-AC0118395ADE}" type="datetime1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6EB6-94B6-405E-BC62-6A8A35C11BD2}" type="datetime1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0AC8-4E15-41C4-BB94-C5EAFBEDA3D3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612F-544D-4158-8255-415A77406B05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E7CC-253F-492F-8BCF-E412F53C9619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2C17153-8396-4480-A0F4-B3428C21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1</a:t>
            </a:fld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758F25B-E6E0-4A59-BBE0-B47FD72BD030}"/>
              </a:ext>
            </a:extLst>
          </p:cNvPr>
          <p:cNvSpPr>
            <a:spLocks noGrp="1"/>
          </p:cNvSpPr>
          <p:nvPr/>
        </p:nvSpPr>
        <p:spPr>
          <a:xfrm>
            <a:off x="2127129" y="1914217"/>
            <a:ext cx="9673388" cy="1254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6CDC2706-1C39-4FCC-8200-7567218116C9}"/>
              </a:ext>
            </a:extLst>
          </p:cNvPr>
          <p:cNvSpPr>
            <a:spLocks noGrp="1"/>
          </p:cNvSpPr>
          <p:nvPr/>
        </p:nvSpPr>
        <p:spPr>
          <a:xfrm>
            <a:off x="461822" y="3864201"/>
            <a:ext cx="11097929" cy="1796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/>
              <a:t>Контрольно-надзорная деятельность, аварийность и травматизм при эксплуатации лифтов</a:t>
            </a:r>
            <a:endParaRPr lang="ru-RU" sz="44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3AA3AEB-3B04-4201-AF65-C041BCF5ED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702589" y="1596015"/>
            <a:ext cx="1424540" cy="1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1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EDDEEB-F1B6-4153-9108-AE35394C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10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05DD9-E9CA-48D1-BBC6-CD1DDFC6C2A2}"/>
              </a:ext>
            </a:extLst>
          </p:cNvPr>
          <p:cNvSpPr txBox="1"/>
          <p:nvPr/>
        </p:nvSpPr>
        <p:spPr>
          <a:xfrm>
            <a:off x="2206101" y="3221840"/>
            <a:ext cx="777609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/>
              <a:t>Спасибо за внимание!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4A7FABE-F44D-4941-93B9-232F50B37D0B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EEB4751-E45E-4599-834F-A121F7CA66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5743C9C-7065-49AE-8FB4-B5F3BDA7F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04016"/>
              </p:ext>
            </p:extLst>
          </p:nvPr>
        </p:nvGraphicFramePr>
        <p:xfrm>
          <a:off x="364350" y="2033883"/>
          <a:ext cx="10256758" cy="39432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92284">
                  <a:extLst>
                    <a:ext uri="{9D8B030D-6E8A-4147-A177-3AD203B41FA5}">
                      <a16:colId xmlns:a16="http://schemas.microsoft.com/office/drawing/2014/main" val="3408957659"/>
                    </a:ext>
                  </a:extLst>
                </a:gridCol>
                <a:gridCol w="1767837">
                  <a:extLst>
                    <a:ext uri="{9D8B030D-6E8A-4147-A177-3AD203B41FA5}">
                      <a16:colId xmlns:a16="http://schemas.microsoft.com/office/drawing/2014/main" val="2851775039"/>
                    </a:ext>
                  </a:extLst>
                </a:gridCol>
                <a:gridCol w="1731007">
                  <a:extLst>
                    <a:ext uri="{9D8B030D-6E8A-4147-A177-3AD203B41FA5}">
                      <a16:colId xmlns:a16="http://schemas.microsoft.com/office/drawing/2014/main" val="3140273562"/>
                    </a:ext>
                  </a:extLst>
                </a:gridCol>
                <a:gridCol w="1268209">
                  <a:extLst>
                    <a:ext uri="{9D8B030D-6E8A-4147-A177-3AD203B41FA5}">
                      <a16:colId xmlns:a16="http://schemas.microsoft.com/office/drawing/2014/main" val="3795115149"/>
                    </a:ext>
                  </a:extLst>
                </a:gridCol>
                <a:gridCol w="1488809">
                  <a:extLst>
                    <a:ext uri="{9D8B030D-6E8A-4147-A177-3AD203B41FA5}">
                      <a16:colId xmlns:a16="http://schemas.microsoft.com/office/drawing/2014/main" val="1626433649"/>
                    </a:ext>
                  </a:extLst>
                </a:gridCol>
                <a:gridCol w="1708612">
                  <a:extLst>
                    <a:ext uri="{9D8B030D-6E8A-4147-A177-3AD203B41FA5}">
                      <a16:colId xmlns:a16="http://schemas.microsoft.com/office/drawing/2014/main" val="3299632115"/>
                    </a:ext>
                  </a:extLst>
                </a:gridCol>
              </a:tblGrid>
              <a:tr h="11265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организации, эксплуатирующих лифты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лифтов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внеплановых проверок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Привлечение к административной ответственности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(тыс. руб.)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304284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471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12707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69471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245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2434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062808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4904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4385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20045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8304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C68E482-663D-48D3-81E5-06CCAA04B380}"/>
              </a:ext>
            </a:extLst>
          </p:cNvPr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7D40A5-11ED-4183-8E8D-4BB0963C5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802E2E2-8D3A-4D37-9958-BD2B238FAF93}"/>
              </a:ext>
            </a:extLst>
          </p:cNvPr>
          <p:cNvSpPr txBox="1">
            <a:spLocks/>
          </p:cNvSpPr>
          <p:nvPr/>
        </p:nvSpPr>
        <p:spPr>
          <a:xfrm>
            <a:off x="364350" y="482470"/>
            <a:ext cx="8030421" cy="5381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показателей контрольной (надзорной) деятельности при осуществлении надзора в области безопасного использования и содержания лифтов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2C17153-8396-4480-A0F4-B3428C21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3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89E511-9641-4DB5-9105-DE6A1644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216278"/>
            <a:ext cx="9846572" cy="11840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Постановка на учет лифтов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27435-0A58-461D-8E5E-049C90C866FD}"/>
              </a:ext>
            </a:extLst>
          </p:cNvPr>
          <p:cNvSpPr txBox="1"/>
          <p:nvPr/>
        </p:nvSpPr>
        <p:spPr>
          <a:xfrm>
            <a:off x="195935" y="1400309"/>
            <a:ext cx="119202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01.03.2023 решение о вводе объекта в эксплуатацию лифтов принимается владельцем объекта, в связи с этим контрольные осмотры лифтов Управлением не проводятся (постановление Правительства Российской Федерации от 30.11.2022 № 2166).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ECB00D38-59F4-4F3C-AE08-7B27BCEC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85743C9C-7065-49AE-8FB4-B5F3BDA7F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238494"/>
              </p:ext>
            </p:extLst>
          </p:nvPr>
        </p:nvGraphicFramePr>
        <p:xfrm>
          <a:off x="195935" y="2737138"/>
          <a:ext cx="11803560" cy="36192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32812">
                  <a:extLst>
                    <a:ext uri="{9D8B030D-6E8A-4147-A177-3AD203B41FA5}">
                      <a16:colId xmlns:a16="http://schemas.microsoft.com/office/drawing/2014/main" val="3408957659"/>
                    </a:ext>
                  </a:extLst>
                </a:gridCol>
                <a:gridCol w="2955911">
                  <a:extLst>
                    <a:ext uri="{9D8B030D-6E8A-4147-A177-3AD203B41FA5}">
                      <a16:colId xmlns:a16="http://schemas.microsoft.com/office/drawing/2014/main" val="2851775039"/>
                    </a:ext>
                  </a:extLst>
                </a:gridCol>
                <a:gridCol w="2894329">
                  <a:extLst>
                    <a:ext uri="{9D8B030D-6E8A-4147-A177-3AD203B41FA5}">
                      <a16:colId xmlns:a16="http://schemas.microsoft.com/office/drawing/2014/main" val="3140273562"/>
                    </a:ext>
                  </a:extLst>
                </a:gridCol>
                <a:gridCol w="2120508">
                  <a:extLst>
                    <a:ext uri="{9D8B030D-6E8A-4147-A177-3AD203B41FA5}">
                      <a16:colId xmlns:a16="http://schemas.microsoft.com/office/drawing/2014/main" val="3795115149"/>
                    </a:ext>
                  </a:extLst>
                </a:gridCol>
              </a:tblGrid>
              <a:tr h="11764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поставленных на учет лифтов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жалоб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предостережений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304284"/>
                  </a:ext>
                </a:extLst>
              </a:tr>
              <a:tr h="6106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876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69471"/>
                  </a:ext>
                </a:extLst>
              </a:tr>
              <a:tr h="6106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062808"/>
                  </a:ext>
                </a:extLst>
              </a:tr>
              <a:tr h="6106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337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4385"/>
                  </a:ext>
                </a:extLst>
              </a:tr>
              <a:tr h="6106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8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58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61031-11A3-4CDD-BE5A-D7862E10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25476-A0FF-42AF-9532-F46A7B3FFF1B}"/>
              </a:ext>
            </a:extLst>
          </p:cNvPr>
          <p:cNvSpPr txBox="1"/>
          <p:nvPr/>
        </p:nvSpPr>
        <p:spPr>
          <a:xfrm>
            <a:off x="371475" y="4638222"/>
            <a:ext cx="109823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1.Не согласованность действий между электромеханиками;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2.Нарушение процедуры безопасного входа в приямок шахты лифта;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3.Отсутствовавшие средства индивидуальной защиты;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4.Неисправность стационарного освещения в шахте лифта;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5.Отключение платы HADR-B в контроллере управления лифта, приведшее к нерабочему состоянию HAD-R устройства, размыкающего цепь безопасности при несанкционированном открытии дверей шахты первого этажа здания в режиме «Нормальная работа».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2C08DD-03A8-4690-93E8-DAA285334640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11D951-1640-4699-A803-8BCCF1E63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6371A05-C724-4462-9FE3-AF1EACF54D20}"/>
              </a:ext>
            </a:extLst>
          </p:cNvPr>
          <p:cNvSpPr txBox="1">
            <a:spLocks/>
          </p:cNvSpPr>
          <p:nvPr/>
        </p:nvSpPr>
        <p:spPr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Аварийность и травматизм</a:t>
            </a:r>
          </a:p>
        </p:txBody>
      </p:sp>
      <p:pic>
        <p:nvPicPr>
          <p:cNvPr id="10" name="Marcador de posición de imagen 32">
            <a:extLst>
              <a:ext uri="{FF2B5EF4-FFF2-40B4-BE49-F238E27FC236}">
                <a16:creationId xmlns:a16="http://schemas.microsoft.com/office/drawing/2014/main" id="{8EBB4D7E-4BB8-4F49-AF36-693E84CF1B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3"/>
          <a:stretch/>
        </p:blipFill>
        <p:spPr>
          <a:xfrm>
            <a:off x="586748" y="1216814"/>
            <a:ext cx="8698191" cy="3369480"/>
          </a:xfrm>
          <a:prstGeom prst="roundRect">
            <a:avLst>
              <a:gd name="adj" fmla="val 8999"/>
            </a:avLst>
          </a:prstGeom>
        </p:spPr>
      </p:pic>
    </p:spTree>
    <p:extLst>
      <p:ext uri="{BB962C8B-B14F-4D97-AF65-F5344CB8AC3E}">
        <p14:creationId xmlns:p14="http://schemas.microsoft.com/office/powerpoint/2010/main" val="42658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61031-11A3-4CDD-BE5A-D7862E10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5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2C08DD-03A8-4690-93E8-DAA285334640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11D951-1640-4699-A803-8BCCF1E63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BA3BA48-E4D0-4443-83D4-47AF05479DA0}"/>
              </a:ext>
            </a:extLst>
          </p:cNvPr>
          <p:cNvSpPr txBox="1">
            <a:spLocks/>
          </p:cNvSpPr>
          <p:nvPr/>
        </p:nvSpPr>
        <p:spPr>
          <a:xfrm>
            <a:off x="-1235972" y="428644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0EBA2F-4E0B-43D1-8730-347FFCF363BB}"/>
              </a:ext>
            </a:extLst>
          </p:cNvPr>
          <p:cNvSpPr txBox="1"/>
          <p:nvPr/>
        </p:nvSpPr>
        <p:spPr>
          <a:xfrm>
            <a:off x="117446" y="1506765"/>
            <a:ext cx="120745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 "О государственном контроле (надзоре) и муниципальном контроле в Российской Федерации" от 31.07.2020 N 248-ФЗ (последняя редакция);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Правительства РФ от 16.02.2023 N 241 "Об утверждении Положения о федеральном государственном контроле (надзоре) в области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Ростехнадзора от 02.03.2021 N 81 (ред. от 20.10.2023) "Об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ответственности" (вместе с "Порядком ведения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предоставления лицензий и иных разрешений, аккредитации, отнесенных к компетенции Федеральной службы по экологическому, технологическому и атомному надзору");</a:t>
            </a:r>
          </a:p>
        </p:txBody>
      </p:sp>
    </p:spTree>
    <p:extLst>
      <p:ext uri="{BB962C8B-B14F-4D97-AF65-F5344CB8AC3E}">
        <p14:creationId xmlns:p14="http://schemas.microsoft.com/office/powerpoint/2010/main" val="177437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0B0BE2-9C31-41F6-81F0-76995A29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6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211A7E-C38C-4473-9E74-EC921B959903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B0BA49-F9C3-442B-8EFF-1162BD475D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54B127F-419A-4C43-B39C-F35FB320E589}"/>
              </a:ext>
            </a:extLst>
          </p:cNvPr>
          <p:cNvSpPr txBox="1">
            <a:spLocks/>
          </p:cNvSpPr>
          <p:nvPr/>
        </p:nvSpPr>
        <p:spPr>
          <a:xfrm>
            <a:off x="-1544694" y="428644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0EBA2F-4E0B-43D1-8730-347FFCF363BB}"/>
              </a:ext>
            </a:extLst>
          </p:cNvPr>
          <p:cNvSpPr txBox="1"/>
          <p:nvPr/>
        </p:nvSpPr>
        <p:spPr>
          <a:xfrm>
            <a:off x="117446" y="1506765"/>
            <a:ext cx="1207455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Постановление Правительства РФ от 24.06.2017 N 743 (ред. от 03.02.2023) "Об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метрополитенах" (вместе с "Правилами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метрополитенах") (с изм. и доп., вступ. в силу с 01.03.2023);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Решение Комиссии Таможенного союза от 18.10.2011 N 824 (ред. от 19.12.2019) "О принятии технического регламента Таможенного союза "Безопасность лифтов" (вместе с "ТР ТС 011/2011. Технический регламент Таможенного союза. Безопасность лифтов");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Приказ Ростехнадзора от 17.02.2023 N 72 "Об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(Зарегистрировано в Минюсте России 01.03.2023 N 72485);</a:t>
            </a:r>
          </a:p>
        </p:txBody>
      </p:sp>
    </p:spTree>
    <p:extLst>
      <p:ext uri="{BB962C8B-B14F-4D97-AF65-F5344CB8AC3E}">
        <p14:creationId xmlns:p14="http://schemas.microsoft.com/office/powerpoint/2010/main" val="179575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A32C1B-8456-418A-BE1E-EC43125E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59D0E-3A64-4CB2-8C92-4D4F5336B272}"/>
              </a:ext>
            </a:extLst>
          </p:cNvPr>
          <p:cNvSpPr txBox="1"/>
          <p:nvPr/>
        </p:nvSpPr>
        <p:spPr>
          <a:xfrm>
            <a:off x="208547" y="1690688"/>
            <a:ext cx="1174282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Приказ Ростехнадзора от 12 октября 2017 года N 426, об утверждении Порядка ведения реестра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государственный контроль (надзор) за соблюдением требований к организации безопасного использования и содержания которых осуществляется Федеральной службой по экологическому, технологическому и атомному надзору);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Приказ Ростехнадзора от 14 августа 2017 года N 309 Об утверждении форм документов, необходимых для реализации пунктов 13, 15, 23 Правил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утвержденных постановлением Правительства Российской Федерации от 24 июня 2017 г. N 743.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Федеральный закон "Об обязательном страховании гражданской ответственности владельца опасного объекта за причинение вреда в результате аварии на опасном объекте" от 27.07.2010 N 225-ФЗ (последняя редакция).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6DD752-CF06-493B-BF91-A1873FB0DFF1}"/>
              </a:ext>
            </a:extLst>
          </p:cNvPr>
          <p:cNvSpPr txBox="1">
            <a:spLocks/>
          </p:cNvSpPr>
          <p:nvPr/>
        </p:nvSpPr>
        <p:spPr>
          <a:xfrm>
            <a:off x="-1737993" y="506657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</p:spTree>
    <p:extLst>
      <p:ext uri="{BB962C8B-B14F-4D97-AF65-F5344CB8AC3E}">
        <p14:creationId xmlns:p14="http://schemas.microsoft.com/office/powerpoint/2010/main" val="270775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2774" y="1841242"/>
            <a:ext cx="113937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сведений о выводе отработавшего назначенный срок службы лифта, подъемной платформы для инвалидов, пассажирского конвейера (движущейся пешеходной дорожки) или эскалатора, за исключением эскалаторов в метрополитенах (далее - опасное техническое устройство здания и сооружения), из эксплуатации (за исключением устройств, установленных в многоквартирных домах),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Отсутствие в реестре опасных технических устройств здания и сооружения сведений об опасном техническом устройстве здания и сооружения, установленном на объекте капитального строительства, более 20 рабочих дней со дня ввода такого объекта капитального строительства в эксплуатацию.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Отсутствие сведений о выводе отработавшего назначенный срок службы и установленного в многоквартирном доме опасного технического устройства здания и сооружения из эксплуатации,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153" y="99632"/>
            <a:ext cx="8545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Ростехнадзора от 17.02.2023 N 72 "Об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(Зарегистрировано в Минюсте России 01.03.2023 N 72485)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287234" y="385785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09" y="324221"/>
            <a:ext cx="432048" cy="48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8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2F9954-4BA3-435F-BC0E-8FAD59C7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F97965-12BB-4777-B825-9E3539B88ECC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C5F5DD-CF36-420B-B20F-C4D00D3159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4C5700-AE63-4FCA-BB47-D1A12FCCC6AE}"/>
              </a:ext>
            </a:extLst>
          </p:cNvPr>
          <p:cNvSpPr txBox="1"/>
          <p:nvPr/>
        </p:nvSpPr>
        <p:spPr>
          <a:xfrm>
            <a:off x="-115253" y="641553"/>
            <a:ext cx="8886546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законодательстве</a:t>
            </a:r>
            <a:endParaRPr lang="ru-RU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171136"/>
            <a:ext cx="1177816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01.09.2024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20.10.2023 N 1744 "Об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(вместе с "Правилами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3978"/>
            <a:ext cx="1177816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24.06.2017 N 743 (ред. от 03.02.2023) "Об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метрополитенах" (вместе с "Правилами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метрополитенах") (с изм. и доп., вступ. в силу с 01.03.2023).</a:t>
            </a:r>
          </a:p>
        </p:txBody>
      </p:sp>
    </p:spTree>
    <p:extLst>
      <p:ext uri="{BB962C8B-B14F-4D97-AF65-F5344CB8AC3E}">
        <p14:creationId xmlns:p14="http://schemas.microsoft.com/office/powerpoint/2010/main" val="2305321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6824</TotalTime>
  <Words>1249</Words>
  <Application>Microsoft Office PowerPoint</Application>
  <PresentationFormat>Широкоэкранный</PresentationFormat>
  <Paragraphs>113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Постановка на учет лифтов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Приёмная Игонова</cp:lastModifiedBy>
  <cp:revision>152</cp:revision>
  <dcterms:created xsi:type="dcterms:W3CDTF">2021-10-13T13:11:18Z</dcterms:created>
  <dcterms:modified xsi:type="dcterms:W3CDTF">2023-11-30T05:13:32Z</dcterms:modified>
</cp:coreProperties>
</file>