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6" r:id="rId2"/>
    <p:sldId id="313" r:id="rId3"/>
    <p:sldId id="308" r:id="rId4"/>
    <p:sldId id="319" r:id="rId5"/>
    <p:sldId id="320" r:id="rId6"/>
    <p:sldId id="321" r:id="rId7"/>
    <p:sldId id="322" r:id="rId8"/>
    <p:sldId id="268" r:id="rId9"/>
    <p:sldId id="317" r:id="rId10"/>
    <p:sldId id="318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DB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580" autoAdjust="0"/>
  </p:normalViewPr>
  <p:slideViewPr>
    <p:cSldViewPr snapToGrid="0">
      <p:cViewPr varScale="1">
        <p:scale>
          <a:sx n="85" d="100"/>
          <a:sy n="85" d="100"/>
        </p:scale>
        <p:origin x="7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637D8-4660-4DFB-BE54-674B7963B405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899F5-3A7D-4ADF-8424-8E2B7BDECF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60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C136-19E1-4CDE-8A7B-E96C472B001B}" type="datetime1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45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B2FE9-53D1-4ADD-B2D6-C932B88D391E}" type="datetime1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61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8762-BEEC-4B90-AC7B-141794A04795}" type="datetime1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88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D987-62A1-4D66-A57B-103BC5CA4B8D}" type="datetime1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87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52A9-6724-4BE1-9E38-18C1FB1B1B2F}" type="datetime1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22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470E-CC0C-48B3-AC69-F0185F197664}" type="datetime1">
              <a:rPr lang="ru-RU" smtClean="0"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27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29930-FE4A-43C5-B1E5-2A184D87F01C}" type="datetime1">
              <a:rPr lang="ru-RU" smtClean="0"/>
              <a:t>30.11.2023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08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EABD9-D5FE-48D2-8828-AC0118395ADE}" type="datetime1">
              <a:rPr lang="ru-RU" smtClean="0"/>
              <a:t>30.11.2023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96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46EB6-94B6-405E-BC62-6A8A35C11BD2}" type="datetime1">
              <a:rPr lang="ru-RU" smtClean="0"/>
              <a:t>30.11.2023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04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50AC8-4E15-41C4-BB94-C5EAFBEDA3D3}" type="datetime1">
              <a:rPr lang="ru-RU" smtClean="0"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32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612F-544D-4158-8255-415A77406B05}" type="datetime1">
              <a:rPr lang="ru-RU" smtClean="0"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40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8E7CC-253F-492F-8BCF-E412F53C9619}" type="datetime1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9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D2C17153-8396-4480-A0F4-B3428C21C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1</a:t>
            </a:fld>
            <a:endParaRPr lang="ru-RU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758F25B-E6E0-4A59-BBE0-B47FD72BD030}"/>
              </a:ext>
            </a:extLst>
          </p:cNvPr>
          <p:cNvSpPr>
            <a:spLocks noGrp="1"/>
          </p:cNvSpPr>
          <p:nvPr/>
        </p:nvSpPr>
        <p:spPr>
          <a:xfrm>
            <a:off x="2127129" y="1914217"/>
            <a:ext cx="9673388" cy="12544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rgbClr val="1D4478"/>
                </a:solidFill>
                <a:latin typeface="+mn-lt"/>
              </a:rPr>
              <a:t>ФЕДЕРАЛЬНАЯ СЛУЖБА</a:t>
            </a:r>
            <a:br>
              <a:rPr lang="ru-RU" sz="3200" b="1" dirty="0">
                <a:solidFill>
                  <a:srgbClr val="1D4478"/>
                </a:solidFill>
                <a:latin typeface="+mn-lt"/>
              </a:rPr>
            </a:br>
            <a:r>
              <a:rPr lang="ru-RU" sz="2800" b="1" dirty="0">
                <a:solidFill>
                  <a:srgbClr val="1D4478"/>
                </a:solidFill>
                <a:latin typeface="+mn-lt"/>
              </a:rPr>
              <a:t>по экологическому, технологическому и атомному надзору</a:t>
            </a:r>
            <a:br>
              <a:rPr lang="ru-RU" sz="600" b="1" dirty="0">
                <a:solidFill>
                  <a:srgbClr val="1D4478"/>
                </a:solidFill>
                <a:latin typeface="+mn-lt"/>
              </a:rPr>
            </a:br>
            <a:br>
              <a:rPr lang="ru-RU" sz="700" b="1" dirty="0">
                <a:solidFill>
                  <a:srgbClr val="1D4478"/>
                </a:solidFill>
                <a:latin typeface="+mn-lt"/>
              </a:rPr>
            </a:br>
            <a:r>
              <a:rPr lang="ru-RU" sz="2800" b="1" dirty="0">
                <a:solidFill>
                  <a:srgbClr val="1D4478"/>
                </a:solidFill>
                <a:latin typeface="+mn-lt"/>
              </a:rPr>
              <a:t>Приволжское управление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6CDC2706-1C39-4FCC-8200-7567218116C9}"/>
              </a:ext>
            </a:extLst>
          </p:cNvPr>
          <p:cNvSpPr>
            <a:spLocks noGrp="1"/>
          </p:cNvSpPr>
          <p:nvPr/>
        </p:nvSpPr>
        <p:spPr>
          <a:xfrm>
            <a:off x="461822" y="3864201"/>
            <a:ext cx="11097929" cy="17966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400" b="1" dirty="0"/>
              <a:t>Контрольно-надзорная деятельность, аварийность и травматизм при эксплуатации лифтов</a:t>
            </a:r>
            <a:endParaRPr lang="ru-RU" sz="4400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3AA3AEB-3B04-4201-AF65-C041BCF5ED0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1" r="23682"/>
          <a:stretch/>
        </p:blipFill>
        <p:spPr>
          <a:xfrm>
            <a:off x="702589" y="1596015"/>
            <a:ext cx="1424540" cy="165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316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CEDDEEB-F1B6-4153-9108-AE35394C3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10</a:t>
            </a:fld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E05DD9-E9CA-48D1-BBC6-CD1DDFC6C2A2}"/>
              </a:ext>
            </a:extLst>
          </p:cNvPr>
          <p:cNvSpPr txBox="1"/>
          <p:nvPr/>
        </p:nvSpPr>
        <p:spPr>
          <a:xfrm>
            <a:off x="2206101" y="3221840"/>
            <a:ext cx="7776099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/>
              <a:t>Спасибо за внимание!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4A7FABE-F44D-4941-93B9-232F50B37D0B}"/>
              </a:ext>
            </a:extLst>
          </p:cNvPr>
          <p:cNvSpPr/>
          <p:nvPr/>
        </p:nvSpPr>
        <p:spPr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EEB4751-E45E-4599-834F-A121F7CA66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77512"/>
            <a:ext cx="432048" cy="486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229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5743C9C-7065-49AE-8FB4-B5F3BDA7FD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404016"/>
              </p:ext>
            </p:extLst>
          </p:nvPr>
        </p:nvGraphicFramePr>
        <p:xfrm>
          <a:off x="364350" y="2033883"/>
          <a:ext cx="10256758" cy="394327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292284">
                  <a:extLst>
                    <a:ext uri="{9D8B030D-6E8A-4147-A177-3AD203B41FA5}">
                      <a16:colId xmlns:a16="http://schemas.microsoft.com/office/drawing/2014/main" val="3408957659"/>
                    </a:ext>
                  </a:extLst>
                </a:gridCol>
                <a:gridCol w="1767837">
                  <a:extLst>
                    <a:ext uri="{9D8B030D-6E8A-4147-A177-3AD203B41FA5}">
                      <a16:colId xmlns:a16="http://schemas.microsoft.com/office/drawing/2014/main" val="2851775039"/>
                    </a:ext>
                  </a:extLst>
                </a:gridCol>
                <a:gridCol w="1731007">
                  <a:extLst>
                    <a:ext uri="{9D8B030D-6E8A-4147-A177-3AD203B41FA5}">
                      <a16:colId xmlns:a16="http://schemas.microsoft.com/office/drawing/2014/main" val="3140273562"/>
                    </a:ext>
                  </a:extLst>
                </a:gridCol>
                <a:gridCol w="1268209">
                  <a:extLst>
                    <a:ext uri="{9D8B030D-6E8A-4147-A177-3AD203B41FA5}">
                      <a16:colId xmlns:a16="http://schemas.microsoft.com/office/drawing/2014/main" val="3795115149"/>
                    </a:ext>
                  </a:extLst>
                </a:gridCol>
                <a:gridCol w="1488809">
                  <a:extLst>
                    <a:ext uri="{9D8B030D-6E8A-4147-A177-3AD203B41FA5}">
                      <a16:colId xmlns:a16="http://schemas.microsoft.com/office/drawing/2014/main" val="1626433649"/>
                    </a:ext>
                  </a:extLst>
                </a:gridCol>
                <a:gridCol w="1708612">
                  <a:extLst>
                    <a:ext uri="{9D8B030D-6E8A-4147-A177-3AD203B41FA5}">
                      <a16:colId xmlns:a16="http://schemas.microsoft.com/office/drawing/2014/main" val="3299632115"/>
                    </a:ext>
                  </a:extLst>
                </a:gridCol>
              </a:tblGrid>
              <a:tr h="11265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Субъект РФ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kumimoji="0" lang="ru-RU" sz="1500" b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организации, эксплуатирующих лифты</a:t>
                      </a:r>
                      <a:endParaRPr kumimoji="0" lang="ru-RU" sz="15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kumimoji="0" lang="ru-RU" sz="1500" b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лифтов</a:t>
                      </a:r>
                      <a:endParaRPr kumimoji="0" lang="ru-RU" sz="15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внеплановых проверок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Выявлено нарушений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Привлечение к административной ответственности</a:t>
                      </a:r>
                      <a:r>
                        <a:rPr kumimoji="0" lang="ru-RU" sz="1500" b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(тыс. руб.)</a:t>
                      </a:r>
                      <a:endParaRPr kumimoji="0" lang="ru-RU" sz="15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0304284"/>
                  </a:ext>
                </a:extLst>
              </a:tr>
              <a:tr h="7041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Татарстан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471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12707</a:t>
                      </a:r>
                      <a:endParaRPr kumimoji="0" lang="ru-RU" sz="15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569471"/>
                  </a:ext>
                </a:extLst>
              </a:tr>
              <a:tr h="7041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Марий Эл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245</a:t>
                      </a:r>
                      <a:endParaRPr kumimoji="0" lang="ru-RU" sz="15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2434</a:t>
                      </a:r>
                      <a:endParaRPr kumimoji="0" lang="ru-RU" sz="15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0062808"/>
                  </a:ext>
                </a:extLst>
              </a:tr>
              <a:tr h="7041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Чувашская Республика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270</a:t>
                      </a:r>
                      <a:endParaRPr kumimoji="0" lang="ru-RU" sz="15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4904</a:t>
                      </a:r>
                      <a:endParaRPr kumimoji="0" lang="ru-RU" sz="15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164385"/>
                  </a:ext>
                </a:extLst>
              </a:tr>
              <a:tr h="7041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20045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6983049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C68E482-663D-48D3-81E5-06CCAA04B380}"/>
              </a:ext>
            </a:extLst>
          </p:cNvPr>
          <p:cNvSpPr/>
          <p:nvPr/>
        </p:nvSpPr>
        <p:spPr>
          <a:xfrm>
            <a:off x="8688288" y="80829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87D40A5-11ED-4183-8E8D-4BB0963C5C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5802E2E2-8D3A-4D37-9958-BD2B238FAF93}"/>
              </a:ext>
            </a:extLst>
          </p:cNvPr>
          <p:cNvSpPr txBox="1">
            <a:spLocks/>
          </p:cNvSpPr>
          <p:nvPr/>
        </p:nvSpPr>
        <p:spPr>
          <a:xfrm>
            <a:off x="364350" y="482470"/>
            <a:ext cx="8030421" cy="5381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основных показателей контрольной (надзорной) деятельности при осуществлении надзора в области безопасного использования и содержания лифтов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D2C17153-8396-4480-A0F4-B3428C21C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6232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A889E511-9641-4DB5-9105-DE6A1644D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23" y="216278"/>
            <a:ext cx="9846572" cy="118403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Постановка на учет лифтов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227435-0A58-461D-8E5E-049C90C866FD}"/>
              </a:ext>
            </a:extLst>
          </p:cNvPr>
          <p:cNvSpPr txBox="1"/>
          <p:nvPr/>
        </p:nvSpPr>
        <p:spPr>
          <a:xfrm>
            <a:off x="195935" y="1400309"/>
            <a:ext cx="119202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01.03.2023 решение о вводе объекта в эксплуатацию лифтов принимается владельцем объекта, в связи с этим контрольные осмотры лифтов Управлением не проводятся (постановление Правительства Российской Федерации от 30.11.2022 № 2166).</a:t>
            </a:r>
          </a:p>
        </p:txBody>
      </p:sp>
      <p:sp>
        <p:nvSpPr>
          <p:cNvPr id="11" name="Номер слайда 1">
            <a:extLst>
              <a:ext uri="{FF2B5EF4-FFF2-40B4-BE49-F238E27FC236}">
                <a16:creationId xmlns:a16="http://schemas.microsoft.com/office/drawing/2014/main" id="{ECB00D38-59F4-4F3C-AE08-7B27BCEC6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B092CF9-F46D-4F0B-812A-240F1E00EE51}" type="slidenum">
              <a:rPr lang="ru-RU" smtClean="0"/>
              <a:t>3</a:t>
            </a:fld>
            <a:endParaRPr lang="ru-RU" dirty="0"/>
          </a:p>
        </p:txBody>
      </p:sp>
      <p:graphicFrame>
        <p:nvGraphicFramePr>
          <p:cNvPr id="8" name="Объект 3">
            <a:extLst>
              <a:ext uri="{FF2B5EF4-FFF2-40B4-BE49-F238E27FC236}">
                <a16:creationId xmlns:a16="http://schemas.microsoft.com/office/drawing/2014/main" id="{85743C9C-7065-49AE-8FB4-B5F3BDA7FD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238494"/>
              </p:ext>
            </p:extLst>
          </p:nvPr>
        </p:nvGraphicFramePr>
        <p:xfrm>
          <a:off x="195935" y="2737138"/>
          <a:ext cx="11803560" cy="361921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832812">
                  <a:extLst>
                    <a:ext uri="{9D8B030D-6E8A-4147-A177-3AD203B41FA5}">
                      <a16:colId xmlns:a16="http://schemas.microsoft.com/office/drawing/2014/main" val="3408957659"/>
                    </a:ext>
                  </a:extLst>
                </a:gridCol>
                <a:gridCol w="2955911">
                  <a:extLst>
                    <a:ext uri="{9D8B030D-6E8A-4147-A177-3AD203B41FA5}">
                      <a16:colId xmlns:a16="http://schemas.microsoft.com/office/drawing/2014/main" val="2851775039"/>
                    </a:ext>
                  </a:extLst>
                </a:gridCol>
                <a:gridCol w="2894329">
                  <a:extLst>
                    <a:ext uri="{9D8B030D-6E8A-4147-A177-3AD203B41FA5}">
                      <a16:colId xmlns:a16="http://schemas.microsoft.com/office/drawing/2014/main" val="3140273562"/>
                    </a:ext>
                  </a:extLst>
                </a:gridCol>
                <a:gridCol w="2120508">
                  <a:extLst>
                    <a:ext uri="{9D8B030D-6E8A-4147-A177-3AD203B41FA5}">
                      <a16:colId xmlns:a16="http://schemas.microsoft.com/office/drawing/2014/main" val="3795115149"/>
                    </a:ext>
                  </a:extLst>
                </a:gridCol>
              </a:tblGrid>
              <a:tr h="11764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Субъект РФ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kumimoji="0" lang="ru-RU" sz="1500" b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поставленных на учет лифтов</a:t>
                      </a:r>
                      <a:endParaRPr kumimoji="0" lang="ru-RU" sz="15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kumimoji="0" lang="ru-RU" sz="1500" b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жалоб</a:t>
                      </a:r>
                      <a:endParaRPr kumimoji="0" lang="ru-RU" sz="15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kumimoji="0" lang="ru-RU" sz="1500" b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предостережений</a:t>
                      </a:r>
                      <a:endParaRPr kumimoji="0" lang="ru-RU" sz="15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0304284"/>
                  </a:ext>
                </a:extLst>
              </a:tr>
              <a:tr h="61068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Татарстан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876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</a:t>
                      </a:r>
                      <a:endParaRPr kumimoji="0" lang="ru-RU" sz="15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</a:t>
                      </a:r>
                      <a:endParaRPr kumimoji="0" lang="ru-RU" sz="15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569471"/>
                  </a:ext>
                </a:extLst>
              </a:tr>
              <a:tr h="61068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Марий Эл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</a:t>
                      </a:r>
                      <a:endParaRPr kumimoji="0" lang="ru-RU" sz="15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5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5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0062808"/>
                  </a:ext>
                </a:extLst>
              </a:tr>
              <a:tr h="61068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Чувашская Республика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337</a:t>
                      </a:r>
                      <a:endParaRPr kumimoji="0" lang="ru-RU" sz="15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15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15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164385"/>
                  </a:ext>
                </a:extLst>
              </a:tr>
              <a:tr h="61068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1325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6983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581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6A61031-11A3-4CDD-BE5A-D7862E101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4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825476-A0FF-42AF-9532-F46A7B3FFF1B}"/>
              </a:ext>
            </a:extLst>
          </p:cNvPr>
          <p:cNvSpPr txBox="1"/>
          <p:nvPr/>
        </p:nvSpPr>
        <p:spPr>
          <a:xfrm>
            <a:off x="371475" y="4638222"/>
            <a:ext cx="1098232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1.Не согласованность действий между электромеханиками;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2.Нарушение процедуры безопасного входа в приямок шахты лифта;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3.Отсутствовавшие средства индивидуальной защиты;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4.Неисправность стационарного освещения в шахте лифта;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5.Отключение платы HADR-B в контроллере управления лифта, приведшее к нерабочему состоянию HAD-R устройства, размыкающего цепь безопасности при несанкционированном открытии дверей шахты первого этажа здания в режиме «Нормальная работа».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02C08DD-03A8-4690-93E8-DAA285334640}"/>
              </a:ext>
            </a:extLst>
          </p:cNvPr>
          <p:cNvSpPr/>
          <p:nvPr/>
        </p:nvSpPr>
        <p:spPr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711D951-1640-4699-A803-8BCCF1E63B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F6371A05-C724-4462-9FE3-AF1EACF54D20}"/>
              </a:ext>
            </a:extLst>
          </p:cNvPr>
          <p:cNvSpPr txBox="1">
            <a:spLocks/>
          </p:cNvSpPr>
          <p:nvPr/>
        </p:nvSpPr>
        <p:spPr>
          <a:xfrm>
            <a:off x="58723" y="216278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Аварийность и травматизм</a:t>
            </a:r>
          </a:p>
        </p:txBody>
      </p:sp>
      <p:pic>
        <p:nvPicPr>
          <p:cNvPr id="10" name="Marcador de posición de imagen 32">
            <a:extLst>
              <a:ext uri="{FF2B5EF4-FFF2-40B4-BE49-F238E27FC236}">
                <a16:creationId xmlns:a16="http://schemas.microsoft.com/office/drawing/2014/main" id="{8EBB4D7E-4BB8-4F49-AF36-693E84CF1B1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3"/>
          <a:stretch/>
        </p:blipFill>
        <p:spPr>
          <a:xfrm>
            <a:off x="586748" y="1216814"/>
            <a:ext cx="8698191" cy="3369480"/>
          </a:xfrm>
          <a:prstGeom prst="roundRect">
            <a:avLst>
              <a:gd name="adj" fmla="val 8999"/>
            </a:avLst>
          </a:prstGeom>
        </p:spPr>
      </p:pic>
    </p:spTree>
    <p:extLst>
      <p:ext uri="{BB962C8B-B14F-4D97-AF65-F5344CB8AC3E}">
        <p14:creationId xmlns:p14="http://schemas.microsoft.com/office/powerpoint/2010/main" val="4265873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6A61031-11A3-4CDD-BE5A-D7862E101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5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02C08DD-03A8-4690-93E8-DAA285334640}"/>
              </a:ext>
            </a:extLst>
          </p:cNvPr>
          <p:cNvSpPr/>
          <p:nvPr/>
        </p:nvSpPr>
        <p:spPr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711D951-1640-4699-A803-8BCCF1E63B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3BA3BA48-E4D0-4443-83D4-47AF05479DA0}"/>
              </a:ext>
            </a:extLst>
          </p:cNvPr>
          <p:cNvSpPr txBox="1">
            <a:spLocks/>
          </p:cNvSpPr>
          <p:nvPr/>
        </p:nvSpPr>
        <p:spPr>
          <a:xfrm>
            <a:off x="-1235972" y="428644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Нормативно-правовые</a:t>
            </a:r>
          </a:p>
          <a:p>
            <a:pPr algn="ctr"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 документы при эксплуатации лифтов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0EBA2F-4E0B-43D1-8730-347FFCF363BB}"/>
              </a:ext>
            </a:extLst>
          </p:cNvPr>
          <p:cNvSpPr txBox="1"/>
          <p:nvPr/>
        </p:nvSpPr>
        <p:spPr>
          <a:xfrm>
            <a:off x="117446" y="1506765"/>
            <a:ext cx="1207455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Федеральный закон "О государственном контроле (надзоре) и муниципальном контроле в Российской Федерации" от 31.07.2020 N 248-ФЗ (последняя редакция);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Постановление Правительства РФ от 16.02.2023 N 241 "Об утверждении Положения о федеральном государственном контроле (надзоре) в области безопасного использования и содержания лифтов, подъемных платформ для инвалидов, пассажирских конвейеров (движущихся пешеходных дорожек), эскалаторов, за исключением эскалаторов в метрополитенах;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Приказ Ростехнадзора от 02.03.2021 N 81 (ред. от 20.10.2023) "Об утверждении перечней нормативных правовых актов (их отдельных положений), содержащих обязательные требования, оценка соблюдения которых осуществляется в рамках государственного контроля (надзора), привлечения к административной ответственности" (вместе с "Порядком ведения перечней нормативных правовых актов (их отдельных положений), содержащих обязательные требования, оценка соблюдения которых осуществляется в рамках государственного контроля (надзора), предоставления лицензий и иных разрешений, аккредитации, отнесенных к компетенции Федеральной службы по экологическому, технологическому и атомному надзору");</a:t>
            </a:r>
          </a:p>
        </p:txBody>
      </p:sp>
    </p:spTree>
    <p:extLst>
      <p:ext uri="{BB962C8B-B14F-4D97-AF65-F5344CB8AC3E}">
        <p14:creationId xmlns:p14="http://schemas.microsoft.com/office/powerpoint/2010/main" val="1774377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D0B0BE2-9C31-41F6-81F0-76995A295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6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8211A7E-C38C-4473-9E74-EC921B959903}"/>
              </a:ext>
            </a:extLst>
          </p:cNvPr>
          <p:cNvSpPr/>
          <p:nvPr/>
        </p:nvSpPr>
        <p:spPr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7B0BA49-F9C3-442B-8EFF-1162BD475D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354B127F-419A-4C43-B39C-F35FB320E589}"/>
              </a:ext>
            </a:extLst>
          </p:cNvPr>
          <p:cNvSpPr txBox="1">
            <a:spLocks/>
          </p:cNvSpPr>
          <p:nvPr/>
        </p:nvSpPr>
        <p:spPr>
          <a:xfrm>
            <a:off x="-1544694" y="428644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Нормативно-правовые</a:t>
            </a:r>
          </a:p>
          <a:p>
            <a:pPr algn="ctr"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 документы при эксплуатации лифтов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0EBA2F-4E0B-43D1-8730-347FFCF363BB}"/>
              </a:ext>
            </a:extLst>
          </p:cNvPr>
          <p:cNvSpPr txBox="1"/>
          <p:nvPr/>
        </p:nvSpPr>
        <p:spPr>
          <a:xfrm>
            <a:off x="117446" y="1506765"/>
            <a:ext cx="12074554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Постановление Правительства РФ от 24.06.2017 N 743 (ред. от 03.02.2023) "Об организации безопасного использования и содержания лифтов, подъемных платформ для инвалидов, пассажирских конвейеров (движущихся пешеходных дорожек), эскалаторов, за исключением эскалаторов в метрополитенах" (вместе с "Правилами организации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метрополитенах") (с изм. и доп., вступ. в силу с 01.03.2023);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Решение Комиссии Таможенного союза от 18.10.2011 N 824 (ред. от 19.12.2019) "О принятии технического регламента Таможенного союза "Безопасность лифтов" (вместе с "ТР ТС 011/2011. Технический регламент Таможенного союза. Безопасность лифтов");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Приказ Ростехнадзора от 17.02.2023 N 72 "Об утверждении перечня индикаторов риска нарушения обязательных требований, используемых при осуществлении Федеральной службой по экологическому, технологическому и атомному надзору и ее территориальными органами федерального государственного контроля (надзора) в области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метрополитенах" (Зарегистрировано в Минюсте России 01.03.2023 N 72485);</a:t>
            </a:r>
          </a:p>
        </p:txBody>
      </p:sp>
    </p:spTree>
    <p:extLst>
      <p:ext uri="{BB962C8B-B14F-4D97-AF65-F5344CB8AC3E}">
        <p14:creationId xmlns:p14="http://schemas.microsoft.com/office/powerpoint/2010/main" val="1795756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A32C1B-8456-418A-BE1E-EC43125EB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7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159D0E-3A64-4CB2-8C92-4D4F5336B272}"/>
              </a:ext>
            </a:extLst>
          </p:cNvPr>
          <p:cNvSpPr txBox="1"/>
          <p:nvPr/>
        </p:nvSpPr>
        <p:spPr>
          <a:xfrm>
            <a:off x="208547" y="1690688"/>
            <a:ext cx="11742821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Приказ Ростехнадзора от 12 октября 2017 года N 426, об утверждении Порядка ведения реестра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метрополитенах, государственный контроль (надзор) за соблюдением требований к организации безопасного использования и содержания которых осуществляется Федеральной службой по экологическому, технологическому и атомному надзору);</a:t>
            </a: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Приказ Ростехнадзора от 14 августа 2017 года N 309 Об утверждении форм документов, необходимых для реализации пунктов 13, 15, 23 Правил организации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метрополитенах, утвержденных постановлением Правительства Российской Федерации от 24 июня 2017 г. N 743.</a:t>
            </a: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Федеральный закон "Об обязательном страховании гражданской ответственности владельца опасного объекта за причинение вреда в результате аварии на опасном объекте" от 27.07.2010 N 225-ФЗ (последняя редакция).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0521B9A-7FF0-4EC9-85F4-040B4146BAE2}"/>
              </a:ext>
            </a:extLst>
          </p:cNvPr>
          <p:cNvSpPr/>
          <p:nvPr/>
        </p:nvSpPr>
        <p:spPr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7D612A0-DF74-484B-9FC3-FBDD80ED43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8D6DD752-CF06-493B-BF91-A1873FB0DFF1}"/>
              </a:ext>
            </a:extLst>
          </p:cNvPr>
          <p:cNvSpPr txBox="1">
            <a:spLocks/>
          </p:cNvSpPr>
          <p:nvPr/>
        </p:nvSpPr>
        <p:spPr>
          <a:xfrm>
            <a:off x="-1737993" y="506657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Нормативно-правовые</a:t>
            </a:r>
          </a:p>
          <a:p>
            <a:pPr algn="ctr">
              <a:defRPr/>
            </a:pPr>
            <a:r>
              <a:rPr lang="ru-RU" sz="2400" b="1" cap="all" dirty="0">
                <a:latin typeface="+mn-lt"/>
                <a:ea typeface="+mn-ea"/>
                <a:cs typeface="Times New Roman" panose="02020603050405020304" pitchFamily="18" charset="0"/>
              </a:rPr>
              <a:t> документы при эксплуатации лифтов</a:t>
            </a:r>
          </a:p>
        </p:txBody>
      </p:sp>
    </p:spTree>
    <p:extLst>
      <p:ext uri="{BB962C8B-B14F-4D97-AF65-F5344CB8AC3E}">
        <p14:creationId xmlns:p14="http://schemas.microsoft.com/office/powerpoint/2010/main" val="2707753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52774" y="1841242"/>
            <a:ext cx="1139379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сведений о выводе отработавшего назначенный срок службы лифта, подъемной платформы для инвалидов, пассажирского конвейера (движущейся пешеходной дорожки) или эскалатора, за исключением эскалаторов в метрополитенах (далее - опасное техническое устройство здания и сооружения), из эксплуатации (за исключением устройств, установленных в многоквартирных домах), свидетельствующих о прекращении его использования в связи с демонтажем или с целью последующего проведения модернизации, более 30 календарных дней с даты истечения назначенного срока службы соответствующего устройства.</a:t>
            </a:r>
          </a:p>
          <a:p>
            <a:pPr marL="342900" indent="-342900" algn="just">
              <a:buAutoNum type="arabicPeriod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Отсутствие в реестре опасных технических устройств здания и сооружения сведений об опасном техническом устройстве здания и сооружения, установленном на объекте капитального строительства, более 20 рабочих дней со дня ввода такого объекта капитального строительства в эксплуатацию.</a:t>
            </a:r>
          </a:p>
          <a:p>
            <a:pPr marL="342900" indent="-342900" algn="just">
              <a:buAutoNum type="arabicPeriod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Отсутствие сведений о выводе отработавшего назначенный срок службы и установленного в многоквартирном доме опасного технического устройства здания и сооружения из эксплуатации, свидетельствующих о прекращении его использования в связи с демонтажем или с целью последующего проведения модернизации, более 30 календарных дней с даты истечения назначенного срока службы соответствующего устройства.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7153" y="99632"/>
            <a:ext cx="85454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Приказ Ростехнадзора от 17.02.2023 N 72 "Об утверждении перечня индикаторов риска нарушения обязательных требований, используемых при осуществлении Федеральной службой по экологическому, технологическому и атомному надзору и ее территориальными органами федерального государственного контроля (надзора) в области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метрополитенах" (Зарегистрировано в Минюсте России 01.03.2023 N 72485)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0521B9A-7FF0-4EC9-85F4-040B4146BAE2}"/>
              </a:ext>
            </a:extLst>
          </p:cNvPr>
          <p:cNvSpPr/>
          <p:nvPr/>
        </p:nvSpPr>
        <p:spPr>
          <a:xfrm>
            <a:off x="8287234" y="385785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7D612A0-DF74-484B-9FC3-FBDD80ED43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2609" y="324221"/>
            <a:ext cx="432048" cy="486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882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72F9954-4BA3-435F-BC0E-8FAD59C7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9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8F97965-12BB-4777-B825-9E3539B88ECC}"/>
              </a:ext>
            </a:extLst>
          </p:cNvPr>
          <p:cNvSpPr/>
          <p:nvPr/>
        </p:nvSpPr>
        <p:spPr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BC5F5DD-CF36-420B-B20F-C4D00D3159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24C5700-AE63-4FCA-BB47-D1A12FCCC6AE}"/>
              </a:ext>
            </a:extLst>
          </p:cNvPr>
          <p:cNvSpPr txBox="1"/>
          <p:nvPr/>
        </p:nvSpPr>
        <p:spPr>
          <a:xfrm>
            <a:off x="-115253" y="641553"/>
            <a:ext cx="8886546" cy="873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Изменения 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законодательстве</a:t>
            </a:r>
            <a:endParaRPr lang="ru-RU" sz="4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4171136"/>
            <a:ext cx="11778163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01.09.2024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20.10.2023 N 1744 "Об организации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метрополитенах" (вместе с "Правилами организации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метрополитенах").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783978"/>
            <a:ext cx="11778163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24.06.2017 N 743 (ред. от 03.02.2023) "Об организации безопасного использования и содержания лифтов, подъемных платформ для инвалидов, пассажирских конвейеров (движущихся пешеходных дорожек), эскалаторов, за исключением эскалаторов в метрополитенах" (вместе с "Правилами организации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метрополитенах") (с изм. и доп., вступ. в силу с 01.03.2023).</a:t>
            </a:r>
          </a:p>
        </p:txBody>
      </p:sp>
    </p:spTree>
    <p:extLst>
      <p:ext uri="{BB962C8B-B14F-4D97-AF65-F5344CB8AC3E}">
        <p14:creationId xmlns:p14="http://schemas.microsoft.com/office/powerpoint/2010/main" val="23053217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6824</TotalTime>
  <Words>1249</Words>
  <Application>Microsoft Office PowerPoint</Application>
  <PresentationFormat>Широкоэкранный</PresentationFormat>
  <Paragraphs>113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Презентация PowerPoint</vt:lpstr>
      <vt:lpstr>Постановка на учет лифтов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MAF</dc:creator>
  <cp:lastModifiedBy>Приёмная Игонова</cp:lastModifiedBy>
  <cp:revision>152</cp:revision>
  <dcterms:created xsi:type="dcterms:W3CDTF">2021-10-13T13:11:18Z</dcterms:created>
  <dcterms:modified xsi:type="dcterms:W3CDTF">2023-11-30T05:13:32Z</dcterms:modified>
</cp:coreProperties>
</file>